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87" r:id="rId3"/>
    <p:sldId id="274" r:id="rId4"/>
    <p:sldId id="283" r:id="rId5"/>
    <p:sldId id="285" r:id="rId6"/>
    <p:sldId id="273" r:id="rId7"/>
    <p:sldId id="281" r:id="rId8"/>
    <p:sldId id="275" r:id="rId9"/>
    <p:sldId id="278" r:id="rId10"/>
    <p:sldId id="277" r:id="rId11"/>
    <p:sldId id="279" r:id="rId12"/>
    <p:sldId id="271" r:id="rId13"/>
    <p:sldId id="280" r:id="rId14"/>
    <p:sldId id="276" r:id="rId15"/>
    <p:sldId id="290" r:id="rId16"/>
    <p:sldId id="295" r:id="rId17"/>
    <p:sldId id="282" r:id="rId18"/>
    <p:sldId id="296" r:id="rId19"/>
    <p:sldId id="259" r:id="rId20"/>
    <p:sldId id="294" r:id="rId21"/>
    <p:sldId id="297" r:id="rId22"/>
    <p:sldId id="299" r:id="rId23"/>
    <p:sldId id="29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99281" autoAdjust="0"/>
  </p:normalViewPr>
  <p:slideViewPr>
    <p:cSldViewPr snapToGrid="0" snapToObjects="1">
      <p:cViewPr>
        <p:scale>
          <a:sx n="100" d="100"/>
          <a:sy n="100" d="100"/>
        </p:scale>
        <p:origin x="-984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CE8C-1AA3-1C4B-8067-ACC21CE61BC7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C153-580F-124F-8E6F-89A99443CC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21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CE8C-1AA3-1C4B-8067-ACC21CE61BC7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C153-580F-124F-8E6F-89A99443CC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4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CE8C-1AA3-1C4B-8067-ACC21CE61BC7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C153-580F-124F-8E6F-89A99443CC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8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CE8C-1AA3-1C4B-8067-ACC21CE61BC7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C153-580F-124F-8E6F-89A99443CC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0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CE8C-1AA3-1C4B-8067-ACC21CE61BC7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C153-580F-124F-8E6F-89A99443CC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3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CE8C-1AA3-1C4B-8067-ACC21CE61BC7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C153-580F-124F-8E6F-89A99443CC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1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CE8C-1AA3-1C4B-8067-ACC21CE61BC7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C153-580F-124F-8E6F-89A99443CC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13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CE8C-1AA3-1C4B-8067-ACC21CE61BC7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C153-580F-124F-8E6F-89A99443CC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0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CE8C-1AA3-1C4B-8067-ACC21CE61BC7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C153-580F-124F-8E6F-89A99443CC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5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CE8C-1AA3-1C4B-8067-ACC21CE61BC7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C153-580F-124F-8E6F-89A99443CC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3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CE8C-1AA3-1C4B-8067-ACC21CE61BC7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C153-580F-124F-8E6F-89A99443CC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65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7CE8C-1AA3-1C4B-8067-ACC21CE61BC7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5C153-580F-124F-8E6F-89A99443CC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7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5" y="1254392"/>
            <a:ext cx="4065591" cy="404681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485736" y="1689753"/>
            <a:ext cx="3674853" cy="2803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2000" b="1" dirty="0"/>
              <a:t>Clasificación propuesta por la BNM para sus fondos infanto-juveniles </a:t>
            </a:r>
            <a:r>
              <a:rPr lang="es-AR" sz="2000" b="1" dirty="0" smtClean="0"/>
              <a:t>en </a:t>
            </a:r>
            <a:r>
              <a:rPr lang="es-AR" sz="2000" b="1" dirty="0"/>
              <a:t>estantería </a:t>
            </a:r>
            <a:r>
              <a:rPr lang="es-AR" sz="2000" b="1" dirty="0" smtClean="0"/>
              <a:t>abierta.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  <a:p>
            <a:pPr algn="l"/>
            <a:endParaRPr lang="en-US" sz="2000" dirty="0" smtClean="0">
              <a:latin typeface="Arial"/>
              <a:cs typeface="Arial"/>
            </a:endParaRPr>
          </a:p>
          <a:p>
            <a:pPr algn="l"/>
            <a:r>
              <a:rPr lang="en-US" sz="2000" dirty="0" smtClean="0">
                <a:latin typeface="Arial"/>
                <a:cs typeface="Arial"/>
              </a:rPr>
              <a:t>Biblioteca Nacional</a:t>
            </a:r>
          </a:p>
          <a:p>
            <a:pPr algn="l"/>
            <a:r>
              <a:rPr lang="en-US" sz="2000" dirty="0" smtClean="0">
                <a:latin typeface="Arial"/>
                <a:cs typeface="Arial"/>
              </a:rPr>
              <a:t>de Maestros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555006" y="3305124"/>
            <a:ext cx="3245656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0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6"/>
          <a:stretch/>
        </p:blipFill>
        <p:spPr>
          <a:xfrm>
            <a:off x="0" y="-457"/>
            <a:ext cx="9144000" cy="5969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73833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7623"/>
          <a:stretch/>
        </p:blipFill>
        <p:spPr>
          <a:xfrm>
            <a:off x="0" y="-571500"/>
            <a:ext cx="9186334" cy="654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73833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942167" y="198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9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r="15181"/>
          <a:stretch/>
        </p:blipFill>
        <p:spPr>
          <a:xfrm>
            <a:off x="1" y="-127585"/>
            <a:ext cx="9144000" cy="6234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1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6334" cy="5968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73833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942167" y="198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53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3" r="4781"/>
          <a:stretch/>
        </p:blipFill>
        <p:spPr>
          <a:xfrm>
            <a:off x="0" y="0"/>
            <a:ext cx="9165167" cy="596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73833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73833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942167" y="198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9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ttp2.mlstatic.com/dinosaurios-pop-up-david-hawcock-combel-recoleta-D_NQ_NP_801121-MLA20684306799_042016-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8"/>
          <a:stretch/>
        </p:blipFill>
        <p:spPr bwMode="auto">
          <a:xfrm>
            <a:off x="0" y="-62721"/>
            <a:ext cx="9144000" cy="6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02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73833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942167" y="198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5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96" y="266558"/>
            <a:ext cx="7576448" cy="570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0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423360" y="189143"/>
            <a:ext cx="8210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/>
              <a:t>Clasificación de la SALA </a:t>
            </a:r>
            <a:r>
              <a:rPr lang="es-AR" sz="2000" b="1" dirty="0" smtClean="0"/>
              <a:t>INFANTO-JUVENIL</a:t>
            </a:r>
            <a:endParaRPr lang="es-AR" sz="20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076687"/>
              </p:ext>
            </p:extLst>
          </p:nvPr>
        </p:nvGraphicFramePr>
        <p:xfrm>
          <a:off x="812902" y="708109"/>
          <a:ext cx="7538359" cy="508687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624273"/>
                <a:gridCol w="3113382"/>
                <a:gridCol w="2802270"/>
                <a:gridCol w="998434"/>
              </a:tblGrid>
              <a:tr h="2518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800" kern="1200" dirty="0" smtClean="0">
                          <a:effectLst/>
                        </a:rPr>
                        <a:t>Acc Horiz</a:t>
                      </a:r>
                      <a:endParaRPr lang="es-AR" sz="800" kern="1200" dirty="0" smtClean="0">
                        <a:solidFill>
                          <a:schemeClr val="tx1"/>
                        </a:solidFill>
                        <a:effectLst/>
                        <a:latin typeface="Verdana"/>
                        <a:ea typeface="+mn-ea"/>
                        <a:cs typeface="Verdana"/>
                      </a:endParaRPr>
                    </a:p>
                  </a:txBody>
                  <a:tcPr marL="80074" marR="80074" marT="40036" marB="40036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800" dirty="0">
                          <a:effectLst/>
                        </a:rPr>
                        <a:t>Alcance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800" dirty="0">
                          <a:effectLst/>
                        </a:rPr>
                        <a:t>Clasificación 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AR" sz="800" dirty="0">
                          <a:effectLst/>
                        </a:rPr>
                        <a:t>ID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</a:tr>
              <a:tr h="69960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1</a:t>
                      </a:r>
                      <a:endParaRPr lang="es-AR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Pre lectores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AR" sz="900" dirty="0">
                          <a:effectLst/>
                        </a:rPr>
                        <a:t>Libros cartoné. </a:t>
                      </a:r>
                      <a:endParaRPr lang="es-AR" sz="900" dirty="0" smtClean="0">
                        <a:effectLst/>
                      </a:endParaRP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AR" sz="900" dirty="0" smtClean="0">
                          <a:effectLst/>
                        </a:rPr>
                        <a:t>libros </a:t>
                      </a:r>
                      <a:r>
                        <a:rPr lang="es-AR" sz="900" dirty="0">
                          <a:effectLst/>
                        </a:rPr>
                        <a:t>con títere de dedo, </a:t>
                      </a:r>
                      <a:endParaRPr lang="es-AR" sz="900" dirty="0" smtClean="0">
                        <a:effectLst/>
                      </a:endParaRP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AR" sz="900" dirty="0" smtClean="0">
                          <a:effectLst/>
                        </a:rPr>
                        <a:t>libros </a:t>
                      </a:r>
                      <a:r>
                        <a:rPr lang="es-AR" sz="900" dirty="0">
                          <a:effectLst/>
                        </a:rPr>
                        <a:t>de </a:t>
                      </a:r>
                      <a:r>
                        <a:rPr lang="es-AR" sz="900" dirty="0" smtClean="0">
                          <a:effectLst/>
                        </a:rPr>
                        <a:t>tela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8-1 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 </a:t>
                      </a:r>
                      <a:endParaRPr lang="es-AR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amarillo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</a:tr>
              <a:tr h="53619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2</a:t>
                      </a:r>
                      <a:endParaRPr lang="es-AR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Lectores iniciales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AR" sz="900" dirty="0">
                          <a:effectLst/>
                        </a:rPr>
                        <a:t>para los que comienzan a leer, aproximación a la lectura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8-2   (antologías </a:t>
                      </a:r>
                      <a:r>
                        <a:rPr lang="es-AR" sz="900" dirty="0" smtClean="0">
                          <a:effectLst/>
                        </a:rPr>
                        <a:t>conteniendo </a:t>
                      </a:r>
                      <a:r>
                        <a:rPr lang="es-AR" sz="900" dirty="0">
                          <a:effectLst/>
                        </a:rPr>
                        <a:t>diversos géneros)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8-21 (poesía infantil)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8-23 (cuento infantil)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naranja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</a:tr>
              <a:tr h="68794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3</a:t>
                      </a:r>
                      <a:endParaRPr lang="es-AR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Primeros lectores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AR" sz="900" dirty="0">
                          <a:effectLst/>
                        </a:rPr>
                        <a:t>iniciados en la lectura 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8-3   </a:t>
                      </a:r>
                      <a:r>
                        <a:rPr lang="es-AR" sz="900" dirty="0" smtClean="0">
                          <a:effectLst/>
                        </a:rPr>
                        <a:t>(antologías conteniendo diversos géneros)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 smtClean="0">
                          <a:effectLst/>
                        </a:rPr>
                        <a:t>8-31 </a:t>
                      </a:r>
                      <a:r>
                        <a:rPr lang="es-AR" sz="900" dirty="0">
                          <a:effectLst/>
                        </a:rPr>
                        <a:t>(poesía infantil)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8-32 (teatro infantil)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8-33 (cuento infantil)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rojo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</a:tr>
              <a:tr h="81946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4</a:t>
                      </a:r>
                      <a:endParaRPr lang="es-AR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Jóvenes lectores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AR" sz="900" dirty="0">
                          <a:effectLst/>
                        </a:rPr>
                        <a:t>para lectores juveniles, </a:t>
                      </a:r>
                      <a:endParaRPr lang="es-AR" sz="900" dirty="0" smtClean="0">
                        <a:effectLst/>
                      </a:endParaRP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AR" sz="900" dirty="0" smtClean="0">
                          <a:effectLst/>
                        </a:rPr>
                        <a:t>novelas </a:t>
                      </a:r>
                      <a:r>
                        <a:rPr lang="es-AR" sz="900" dirty="0">
                          <a:effectLst/>
                        </a:rPr>
                        <a:t>gráficas </a:t>
                      </a:r>
                      <a:endParaRPr lang="es-AR" sz="900" dirty="0" smtClean="0">
                        <a:effectLst/>
                      </a:endParaRP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AR" sz="900" dirty="0" err="1" smtClean="0">
                          <a:effectLst/>
                        </a:rPr>
                        <a:t>nouvelles</a:t>
                      </a:r>
                      <a:r>
                        <a:rPr lang="es-AR" sz="900" dirty="0" smtClean="0">
                          <a:effectLst/>
                        </a:rPr>
                        <a:t> 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 smtClean="0">
                          <a:effectLst/>
                        </a:rPr>
                        <a:t>8-4   (antologías conteniendo diversos géneros)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 smtClean="0">
                          <a:effectLst/>
                        </a:rPr>
                        <a:t>8-41 </a:t>
                      </a:r>
                      <a:r>
                        <a:rPr lang="es-AR" sz="900" dirty="0">
                          <a:effectLst/>
                        </a:rPr>
                        <a:t>(poesía juvenil)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8-42 (teatro juvenil)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8-43 (cuento juvenil)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8-44 (novela juvenil)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azul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</a:tr>
              <a:tr h="64363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5</a:t>
                      </a:r>
                      <a:endParaRPr lang="es-AR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Libros informativos para niños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AR" sz="900" dirty="0">
                          <a:effectLst/>
                        </a:rPr>
                        <a:t>libros </a:t>
                      </a:r>
                      <a:r>
                        <a:rPr lang="es-AR" sz="900" dirty="0" smtClean="0">
                          <a:effectLst/>
                        </a:rPr>
                        <a:t> de divulgación que </a:t>
                      </a:r>
                      <a:r>
                        <a:rPr lang="es-AR" sz="900" dirty="0">
                          <a:effectLst/>
                        </a:rPr>
                        <a:t>abordan temas científicos y culturales </a:t>
                      </a:r>
                      <a:r>
                        <a:rPr lang="es-AR" sz="900" dirty="0" smtClean="0">
                          <a:effectLst/>
                        </a:rPr>
                        <a:t> explicados a los  </a:t>
                      </a:r>
                      <a:r>
                        <a:rPr lang="es-AR" sz="900" dirty="0">
                          <a:effectLst/>
                        </a:rPr>
                        <a:t>niños 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 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8:37</a:t>
                      </a:r>
                      <a:endParaRPr lang="es-AR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verde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</a:tr>
              <a:tr h="80454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6</a:t>
                      </a:r>
                      <a:endParaRPr lang="es-AR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AR" sz="900" dirty="0" smtClean="0">
                          <a:effectLst/>
                        </a:rPr>
                        <a:t>Usos lúdicos de la lengua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AR" sz="900" dirty="0" smtClean="0">
                          <a:effectLst/>
                        </a:rPr>
                        <a:t>adivinanzas</a:t>
                      </a:r>
                      <a:endParaRPr lang="es-AR" sz="9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AR" sz="900" dirty="0" smtClean="0">
                          <a:effectLst/>
                        </a:rPr>
                        <a:t>trabalenguas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AR" sz="900" dirty="0" smtClean="0">
                          <a:effectLst/>
                        </a:rPr>
                        <a:t>canciones</a:t>
                      </a:r>
                      <a:endParaRPr lang="es-AR" sz="900" dirty="0">
                        <a:effectLst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 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8:80</a:t>
                      </a:r>
                      <a:endParaRPr lang="es-AR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rosa 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</a:tr>
              <a:tr h="64363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7</a:t>
                      </a:r>
                      <a:endParaRPr lang="es-AR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Historietas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AR" sz="900" dirty="0">
                          <a:effectLst/>
                        </a:rPr>
                        <a:t>comics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AR" sz="900" dirty="0">
                          <a:effectLst/>
                        </a:rPr>
                        <a:t>novela gráfica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 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8:36</a:t>
                      </a:r>
                      <a:endParaRPr lang="es-AR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s-AR" sz="900" dirty="0">
                          <a:effectLst/>
                        </a:rPr>
                        <a:t>violeta</a:t>
                      </a:r>
                      <a:endParaRPr lang="es-A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56" marR="60056" marT="0" marB="0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" y="136499"/>
            <a:ext cx="9122831" cy="5683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73833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942167" y="198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7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3" t="7326" r="5456" b="13367"/>
          <a:stretch/>
        </p:blipFill>
        <p:spPr>
          <a:xfrm>
            <a:off x="1" y="0"/>
            <a:ext cx="9144000" cy="596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73833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942167" y="198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4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03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80"/>
            <a:ext cx="9144000" cy="6121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73833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942167" y="198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4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1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73833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2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14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190"/>
            <a:ext cx="9144000" cy="6121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3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0" b="13194"/>
          <a:stretch/>
        </p:blipFill>
        <p:spPr>
          <a:xfrm>
            <a:off x="0" y="0"/>
            <a:ext cx="9144000" cy="5968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2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519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73833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942167" y="198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0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519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73833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942167" y="198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t="2366"/>
          <a:stretch/>
        </p:blipFill>
        <p:spPr>
          <a:xfrm>
            <a:off x="0" y="-1"/>
            <a:ext cx="9144000" cy="5968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2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307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73833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942167" y="198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-1"/>
            <a:ext cx="9147176" cy="6390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8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 r="1523" b="10327"/>
          <a:stretch/>
        </p:blipFill>
        <p:spPr>
          <a:xfrm>
            <a:off x="1" y="0"/>
            <a:ext cx="9143999" cy="596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8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833" y="402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73833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182</Words>
  <Application>Microsoft Office PowerPoint</Application>
  <PresentationFormat>Presentación en pantalla (4:3)</PresentationFormat>
  <Paragraphs>64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49.ª Reunión Nacional de Bibliotecarios 25 al 27 de abril, 2017</dc:title>
  <dc:creator>MacBook</dc:creator>
  <cp:lastModifiedBy>Alexandra Murillo</cp:lastModifiedBy>
  <cp:revision>90</cp:revision>
  <dcterms:created xsi:type="dcterms:W3CDTF">2017-04-26T13:42:49Z</dcterms:created>
  <dcterms:modified xsi:type="dcterms:W3CDTF">2017-11-07T12:58:59Z</dcterms:modified>
</cp:coreProperties>
</file>